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8"/>
  </p:notesMasterIdLst>
  <p:sldIdLst>
    <p:sldId id="274" r:id="rId2"/>
    <p:sldId id="268" r:id="rId3"/>
    <p:sldId id="262" r:id="rId4"/>
    <p:sldId id="280" r:id="rId5"/>
    <p:sldId id="259" r:id="rId6"/>
    <p:sldId id="257" r:id="rId7"/>
    <p:sldId id="261" r:id="rId8"/>
    <p:sldId id="265" r:id="rId9"/>
    <p:sldId id="260" r:id="rId10"/>
    <p:sldId id="281" r:id="rId11"/>
    <p:sldId id="278" r:id="rId12"/>
    <p:sldId id="279" r:id="rId13"/>
    <p:sldId id="267" r:id="rId14"/>
    <p:sldId id="263" r:id="rId15"/>
    <p:sldId id="264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8C75"/>
    <a:srgbClr val="863209"/>
    <a:srgbClr val="84866C"/>
    <a:srgbClr val="A6DBA1"/>
    <a:srgbClr val="75BD79"/>
    <a:srgbClr val="052E09"/>
    <a:srgbClr val="042E02"/>
    <a:srgbClr val="0F7E1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7"/>
    <p:restoredTop sz="88451"/>
  </p:normalViewPr>
  <p:slideViewPr>
    <p:cSldViewPr snapToGrid="0" snapToObjects="1">
      <p:cViewPr varScale="1">
        <p:scale>
          <a:sx n="104" d="100"/>
          <a:sy n="104" d="100"/>
        </p:scale>
        <p:origin x="2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2DCB8-2110-6742-9F1A-70424489A219}" type="datetimeFigureOut">
              <a:rPr lang="en-US" smtClean="0"/>
              <a:t>4/8/22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6ABDE-AC65-A142-9ED9-588D21452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6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Mosses can hold up to 1000% times their weight in water</a:t>
            </a:r>
          </a:p>
          <a:p>
            <a:r>
              <a:rPr lang="en-US" dirty="0"/>
              <a:t>-thus, reduce water runoff</a:t>
            </a:r>
          </a:p>
          <a:p>
            <a:r>
              <a:rPr lang="en-US" dirty="0"/>
              <a:t>-good for restoring situations like burn scars </a:t>
            </a:r>
          </a:p>
          <a:p>
            <a:r>
              <a:rPr lang="en-US" dirty="0"/>
              <a:t>-moss buffers soil temperature to allow for successful seed germination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ABDE-AC65-A142-9ED9-588D214528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36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ABDE-AC65-A142-9ED9-588D214528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12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-restoration is always in demand </a:t>
            </a:r>
          </a:p>
          <a:p>
            <a:r>
              <a:rPr lang="en-US" dirty="0"/>
              <a:t>-in the future, it is important to focus on both effective restoration strategies, as well as accessibility to distribute </a:t>
            </a:r>
          </a:p>
          <a:p>
            <a:r>
              <a:rPr lang="en-US" dirty="0"/>
              <a:t>-in the future, must focus on both resto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ABDE-AC65-A142-9ED9-588D214528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80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ABDE-AC65-A142-9ED9-588D214528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27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ABDE-AC65-A142-9ED9-588D214528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58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challenges in the 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ABDE-AC65-A142-9ED9-588D214528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65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challenges in the 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ABDE-AC65-A142-9ED9-588D214528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76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more graphic representation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ABDE-AC65-A142-9ED9-588D214528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42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</a:t>
            </a:r>
            <a:r>
              <a:rPr lang="en-US" dirty="0" err="1"/>
              <a:t>Bryotron</a:t>
            </a:r>
            <a:r>
              <a:rPr lang="en-US" dirty="0"/>
              <a:t> term from Doherty paper?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ABDE-AC65-A142-9ED9-588D214528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30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ABDE-AC65-A142-9ED9-588D214528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07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ABDE-AC65-A142-9ED9-588D214528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62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ABDE-AC65-A142-9ED9-588D214528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6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4636-D7EF-9B46-9B9C-19E8CD5CC734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1BB5-8DDA-884A-A85A-DE1D98433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97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4636-D7EF-9B46-9B9C-19E8CD5CC734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1BB5-8DDA-884A-A85A-DE1D98433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88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4636-D7EF-9B46-9B9C-19E8CD5CC734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1BB5-8DDA-884A-A85A-DE1D98433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8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4636-D7EF-9B46-9B9C-19E8CD5CC734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1BB5-8DDA-884A-A85A-DE1D98433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4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4636-D7EF-9B46-9B9C-19E8CD5CC734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1BB5-8DDA-884A-A85A-DE1D98433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6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4636-D7EF-9B46-9B9C-19E8CD5CC734}" type="datetimeFigureOut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1BB5-8DDA-884A-A85A-DE1D98433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3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4636-D7EF-9B46-9B9C-19E8CD5CC734}" type="datetimeFigureOut">
              <a:rPr lang="en-US" smtClean="0"/>
              <a:t>4/8/22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1BB5-8DDA-884A-A85A-DE1D98433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26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4636-D7EF-9B46-9B9C-19E8CD5CC734}" type="datetimeFigureOut">
              <a:rPr lang="en-US" smtClean="0"/>
              <a:t>4/8/22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1BB5-8DDA-884A-A85A-DE1D98433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4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4636-D7EF-9B46-9B9C-19E8CD5CC734}" type="datetimeFigureOut">
              <a:rPr lang="en-US" smtClean="0"/>
              <a:t>4/8/22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1BB5-8DDA-884A-A85A-DE1D98433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4636-D7EF-9B46-9B9C-19E8CD5CC734}" type="datetimeFigureOut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1BB5-8DDA-884A-A85A-DE1D98433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4636-D7EF-9B46-9B9C-19E8CD5CC734}" type="datetimeFigureOut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1BB5-8DDA-884A-A85A-DE1D98433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8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8C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44636-D7EF-9B46-9B9C-19E8CD5CC734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11BB5-8DDA-884A-A85A-DE1D98433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8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person, outdoor, bridge&#10;&#10;Description automatically generated">
            <a:extLst>
              <a:ext uri="{FF2B5EF4-FFF2-40B4-BE49-F238E27FC236}">
                <a16:creationId xmlns:a16="http://schemas.microsoft.com/office/drawing/2014/main" id="{708210E8-E590-D448-BB44-C1A5C7D15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" r="13695"/>
          <a:stretch/>
        </p:blipFill>
        <p:spPr>
          <a:xfrm>
            <a:off x="21776" y="0"/>
            <a:ext cx="7759535" cy="6858000"/>
          </a:xfrm>
          <a:prstGeom prst="rect">
            <a:avLst/>
          </a:prstGeom>
          <a:ln w="2857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7B2D5E-F51F-294A-BC4D-2C3960BC674D}"/>
              </a:ext>
            </a:extLst>
          </p:cNvPr>
          <p:cNvSpPr txBox="1"/>
          <p:nvPr/>
        </p:nvSpPr>
        <p:spPr>
          <a:xfrm>
            <a:off x="90135" y="74567"/>
            <a:ext cx="7587674" cy="1938992"/>
          </a:xfrm>
          <a:prstGeom prst="rect">
            <a:avLst/>
          </a:prstGeom>
          <a:solidFill>
            <a:srgbClr val="042E02">
              <a:alpha val="50196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Moss Pellets: Exploring New Regenerative Methods in Degraded Grassland Ecosystems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Nelly </a:t>
            </a:r>
            <a:r>
              <a:rPr lang="en-US" sz="2800" b="1" dirty="0" err="1">
                <a:solidFill>
                  <a:schemeClr val="bg1"/>
                </a:solidFill>
              </a:rPr>
              <a:t>McCuistion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8159086-C864-0941-AAA7-D3B5E2818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793" y="5197040"/>
            <a:ext cx="1388630" cy="1462690"/>
          </a:xfrm>
          <a:prstGeom prst="rect">
            <a:avLst/>
          </a:prstGeom>
        </p:spPr>
      </p:pic>
      <p:pic>
        <p:nvPicPr>
          <p:cNvPr id="12" name="Picture 11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29478BDA-07A4-E740-A456-8C29D3AEC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699" y="4944727"/>
            <a:ext cx="1388630" cy="1853821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A7A2C0D-042B-5545-8155-D7BD87945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39" y="5805314"/>
            <a:ext cx="1582887" cy="9265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91A849-33AC-B043-A444-E101A0887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095" y="5866907"/>
            <a:ext cx="2031562" cy="8219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CF4B77-704A-4248-9405-FAB0392D802A}"/>
              </a:ext>
            </a:extLst>
          </p:cNvPr>
          <p:cNvSpPr txBox="1"/>
          <p:nvPr/>
        </p:nvSpPr>
        <p:spPr>
          <a:xfrm>
            <a:off x="7781311" y="454281"/>
            <a:ext cx="45542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Arizona Space Grant Consortium 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April 2022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u="sng" dirty="0"/>
              <a:t>Mentors</a:t>
            </a:r>
          </a:p>
          <a:p>
            <a:pPr algn="ctr"/>
            <a:r>
              <a:rPr lang="en-US" sz="2400" b="1" dirty="0"/>
              <a:t>Jasmine </a:t>
            </a:r>
            <a:r>
              <a:rPr lang="en-US" sz="2400" b="1" dirty="0" err="1"/>
              <a:t>Anenberg</a:t>
            </a:r>
            <a:r>
              <a:rPr lang="en-US" sz="2400" b="1" dirty="0"/>
              <a:t>, PhD Student</a:t>
            </a:r>
          </a:p>
          <a:p>
            <a:pPr algn="ctr"/>
            <a:r>
              <a:rPr lang="en-US" sz="2400" i="1" dirty="0"/>
              <a:t>Northern Arizona University</a:t>
            </a:r>
          </a:p>
          <a:p>
            <a:pPr algn="ctr"/>
            <a:r>
              <a:rPr lang="en-US" sz="2400" b="1" dirty="0"/>
              <a:t>Dr. Anita </a:t>
            </a:r>
            <a:r>
              <a:rPr lang="en-US" sz="2400" b="1" dirty="0" err="1"/>
              <a:t>Antoninka</a:t>
            </a:r>
            <a:r>
              <a:rPr lang="en-US" sz="2400" b="1" dirty="0"/>
              <a:t>, Assistant Research Professor</a:t>
            </a:r>
          </a:p>
          <a:p>
            <a:pPr algn="ctr"/>
            <a:r>
              <a:rPr lang="en-US" sz="2400" i="1" dirty="0"/>
              <a:t>Northern Arizona University</a:t>
            </a:r>
          </a:p>
        </p:txBody>
      </p:sp>
    </p:spTree>
    <p:extLst>
      <p:ext uri="{BB962C8B-B14F-4D97-AF65-F5344CB8AC3E}">
        <p14:creationId xmlns:p14="http://schemas.microsoft.com/office/powerpoint/2010/main" val="3517364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5EC3217-D446-1B43-946C-BB4AA0F8B5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33" t="47873" r="69878" b="42674"/>
          <a:stretch/>
        </p:blipFill>
        <p:spPr>
          <a:xfrm>
            <a:off x="7918374" y="463192"/>
            <a:ext cx="1716239" cy="169136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C13196E-A8AD-1249-99AA-81529C7A35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33" t="47873" r="69878" b="42674"/>
          <a:stretch/>
        </p:blipFill>
        <p:spPr>
          <a:xfrm>
            <a:off x="6700641" y="476584"/>
            <a:ext cx="1716239" cy="169136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43609BF-24BA-D947-8DB5-66C8CD523F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33" t="47873" r="69878" b="42674"/>
          <a:stretch/>
        </p:blipFill>
        <p:spPr>
          <a:xfrm>
            <a:off x="6514227" y="1247170"/>
            <a:ext cx="1716239" cy="169136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A4ED3BB-AE6B-2245-8F0B-65A79547C7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33" t="47873" r="69878" b="42674"/>
          <a:stretch/>
        </p:blipFill>
        <p:spPr>
          <a:xfrm>
            <a:off x="7731960" y="1247170"/>
            <a:ext cx="1716239" cy="169136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547EB9C-9917-F540-9E30-58F365CECA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39" t="80574" r="35473" b="14845"/>
          <a:stretch/>
        </p:blipFill>
        <p:spPr>
          <a:xfrm>
            <a:off x="6883949" y="2983641"/>
            <a:ext cx="2289491" cy="1346350"/>
          </a:xfrm>
          <a:prstGeom prst="rect">
            <a:avLst/>
          </a:prstGeom>
        </p:spPr>
      </p:pic>
      <p:sp>
        <p:nvSpPr>
          <p:cNvPr id="15" name="&quot;No&quot; Symbol 14">
            <a:extLst>
              <a:ext uri="{FF2B5EF4-FFF2-40B4-BE49-F238E27FC236}">
                <a16:creationId xmlns:a16="http://schemas.microsoft.com/office/drawing/2014/main" id="{D5ADDD7C-3066-F848-8FCF-A43006DB71A7}"/>
              </a:ext>
            </a:extLst>
          </p:cNvPr>
          <p:cNvSpPr/>
          <p:nvPr/>
        </p:nvSpPr>
        <p:spPr>
          <a:xfrm>
            <a:off x="7014740" y="2819192"/>
            <a:ext cx="1904264" cy="1904264"/>
          </a:xfrm>
          <a:prstGeom prst="noSmoking">
            <a:avLst/>
          </a:prstGeom>
          <a:solidFill>
            <a:srgbClr val="FF0000">
              <a:alpha val="3559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65F233-D140-C34A-8055-DF6C5A4DF5EF}"/>
              </a:ext>
            </a:extLst>
          </p:cNvPr>
          <p:cNvSpPr txBox="1"/>
          <p:nvPr/>
        </p:nvSpPr>
        <p:spPr>
          <a:xfrm>
            <a:off x="2934335" y="4799301"/>
            <a:ext cx="1602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With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pellet material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A81AFA-7E7D-D747-AECA-43348CED392E}"/>
              </a:ext>
            </a:extLst>
          </p:cNvPr>
          <p:cNvSpPr txBox="1"/>
          <p:nvPr/>
        </p:nvSpPr>
        <p:spPr>
          <a:xfrm>
            <a:off x="5561523" y="3571269"/>
            <a:ext cx="768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91D103-B9C1-234B-AA0F-485BEAF16509}"/>
              </a:ext>
            </a:extLst>
          </p:cNvPr>
          <p:cNvSpPr txBox="1"/>
          <p:nvPr/>
        </p:nvSpPr>
        <p:spPr>
          <a:xfrm>
            <a:off x="7208779" y="4799301"/>
            <a:ext cx="1602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Without</a:t>
            </a:r>
            <a:r>
              <a:rPr lang="en-US" dirty="0"/>
              <a:t> pellet material</a:t>
            </a: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4CCCD499-C5BC-E84C-8229-E3E12BED2C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39" t="80574" r="35473" b="14845"/>
          <a:stretch/>
        </p:blipFill>
        <p:spPr>
          <a:xfrm>
            <a:off x="2640673" y="3024268"/>
            <a:ext cx="2289491" cy="134635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A8B2E6C9-54C2-9141-97A7-321E859D07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33" t="47873" r="69878" b="42674"/>
          <a:stretch/>
        </p:blipFill>
        <p:spPr>
          <a:xfrm>
            <a:off x="2934335" y="1127828"/>
            <a:ext cx="1716239" cy="169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60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1EAC-7371-B54E-8931-73BB4BA70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5A0BEB-61A7-C649-9043-8F9ED787A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763" y="1017661"/>
            <a:ext cx="8142474" cy="4822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9A0622-098C-BE49-BAD1-C47F47D6B006}"/>
              </a:ext>
            </a:extLst>
          </p:cNvPr>
          <p:cNvSpPr txBox="1"/>
          <p:nvPr/>
        </p:nvSpPr>
        <p:spPr>
          <a:xfrm>
            <a:off x="3857759" y="282435"/>
            <a:ext cx="4476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Seeds (yarrow) vs pellet and moss </a:t>
            </a:r>
          </a:p>
        </p:txBody>
      </p:sp>
    </p:spTree>
    <p:extLst>
      <p:ext uri="{BB962C8B-B14F-4D97-AF65-F5344CB8AC3E}">
        <p14:creationId xmlns:p14="http://schemas.microsoft.com/office/powerpoint/2010/main" val="3644143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1EAC-7371-B54E-8931-73BB4BA70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FA8DC4-102F-2B49-BD27-B6DFE14EEEF6}"/>
              </a:ext>
            </a:extLst>
          </p:cNvPr>
          <p:cNvSpPr txBox="1"/>
          <p:nvPr/>
        </p:nvSpPr>
        <p:spPr>
          <a:xfrm>
            <a:off x="3833714" y="281319"/>
            <a:ext cx="4524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Moss vs seeds (yarrow) and pellets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0348F-BCD4-A44B-B945-AB25EF6DF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894" y="949976"/>
            <a:ext cx="8466212" cy="50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45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  <p:pic>
        <p:nvPicPr>
          <p:cNvPr id="3" name="Picture 2" descr="A picture containing plastic, container&#10;&#10;Description automatically generated">
            <a:extLst>
              <a:ext uri="{FF2B5EF4-FFF2-40B4-BE49-F238E27FC236}">
                <a16:creationId xmlns:a16="http://schemas.microsoft.com/office/drawing/2014/main" id="{81FF8455-5B83-6845-88C9-E5847F5282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27" t="25172" r="23624"/>
          <a:stretch/>
        </p:blipFill>
        <p:spPr>
          <a:xfrm rot="5400000">
            <a:off x="1504500" y="298691"/>
            <a:ext cx="2757856" cy="2357577"/>
          </a:xfrm>
          <a:prstGeom prst="rect">
            <a:avLst/>
          </a:prstGeom>
        </p:spPr>
      </p:pic>
      <p:pic>
        <p:nvPicPr>
          <p:cNvPr id="13" name="Picture 12" descr="A picture containing plastic, container&#10;&#10;Description automatically generated">
            <a:extLst>
              <a:ext uri="{FF2B5EF4-FFF2-40B4-BE49-F238E27FC236}">
                <a16:creationId xmlns:a16="http://schemas.microsoft.com/office/drawing/2014/main" id="{3B1D4CB9-E65E-8044-97B2-3AA459E479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89" t="14184" r="25961" b="6412"/>
          <a:stretch/>
        </p:blipFill>
        <p:spPr>
          <a:xfrm rot="5400000">
            <a:off x="4680281" y="237147"/>
            <a:ext cx="2799904" cy="2539927"/>
          </a:xfrm>
          <a:prstGeom prst="rect">
            <a:avLst/>
          </a:prstGeom>
        </p:spPr>
      </p:pic>
      <p:pic>
        <p:nvPicPr>
          <p:cNvPr id="17" name="Picture 16" descr="A picture containing container, plastic&#10;&#10;Description automatically generated">
            <a:extLst>
              <a:ext uri="{FF2B5EF4-FFF2-40B4-BE49-F238E27FC236}">
                <a16:creationId xmlns:a16="http://schemas.microsoft.com/office/drawing/2014/main" id="{7BC78721-2C77-4041-A9A2-256B93126E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64" t="20740" r="25914"/>
          <a:stretch/>
        </p:blipFill>
        <p:spPr>
          <a:xfrm rot="5400000">
            <a:off x="7851550" y="222310"/>
            <a:ext cx="2750851" cy="25033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53CAD4-9995-754D-AC7E-D7DB589606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66" t="27511" r="25121"/>
          <a:stretch/>
        </p:blipFill>
        <p:spPr>
          <a:xfrm rot="5400000">
            <a:off x="1435344" y="3220230"/>
            <a:ext cx="2870192" cy="2496113"/>
          </a:xfrm>
          <a:prstGeom prst="rect">
            <a:avLst/>
          </a:prstGeom>
        </p:spPr>
      </p:pic>
      <p:pic>
        <p:nvPicPr>
          <p:cNvPr id="31" name="Picture 30" descr="A picture containing indoor, container, plastic&#10;&#10;Description automatically generated">
            <a:extLst>
              <a:ext uri="{FF2B5EF4-FFF2-40B4-BE49-F238E27FC236}">
                <a16:creationId xmlns:a16="http://schemas.microsoft.com/office/drawing/2014/main" id="{EBB66978-349D-304D-9FAD-41C4F40DFC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64" t="14408" r="27312"/>
          <a:stretch/>
        </p:blipFill>
        <p:spPr>
          <a:xfrm rot="5400000">
            <a:off x="4608998" y="3132667"/>
            <a:ext cx="2870194" cy="2732662"/>
          </a:xfrm>
          <a:prstGeom prst="rect">
            <a:avLst/>
          </a:prstGeom>
        </p:spPr>
      </p:pic>
      <p:pic>
        <p:nvPicPr>
          <p:cNvPr id="35" name="Picture 34" descr="A picture containing indoor, container, plastic&#10;&#10;Description automatically generated">
            <a:extLst>
              <a:ext uri="{FF2B5EF4-FFF2-40B4-BE49-F238E27FC236}">
                <a16:creationId xmlns:a16="http://schemas.microsoft.com/office/drawing/2014/main" id="{5595A2D7-2F4F-C047-922C-AC6D782EA8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750" t="19785" r="33378"/>
          <a:stretch/>
        </p:blipFill>
        <p:spPr>
          <a:xfrm>
            <a:off x="8003217" y="3167009"/>
            <a:ext cx="2503335" cy="26023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540FD98-CB1B-DF49-9858-5AB697A96B4B}"/>
              </a:ext>
            </a:extLst>
          </p:cNvPr>
          <p:cNvSpPr/>
          <p:nvPr/>
        </p:nvSpPr>
        <p:spPr>
          <a:xfrm>
            <a:off x="2602578" y="2387738"/>
            <a:ext cx="535723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FD0BA50-166C-2947-B870-F1F379F9786A}"/>
              </a:ext>
            </a:extLst>
          </p:cNvPr>
          <p:cNvSpPr/>
          <p:nvPr/>
        </p:nvSpPr>
        <p:spPr>
          <a:xfrm>
            <a:off x="5790465" y="2387738"/>
            <a:ext cx="535723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ECEF5EE-BA31-1F4C-AAED-BEFC10C703DD}"/>
              </a:ext>
            </a:extLst>
          </p:cNvPr>
          <p:cNvSpPr/>
          <p:nvPr/>
        </p:nvSpPr>
        <p:spPr>
          <a:xfrm>
            <a:off x="9037933" y="2387738"/>
            <a:ext cx="535723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ADABFE-EF8E-264C-AC95-90F8E028CB47}"/>
              </a:ext>
            </a:extLst>
          </p:cNvPr>
          <p:cNvSpPr txBox="1"/>
          <p:nvPr/>
        </p:nvSpPr>
        <p:spPr>
          <a:xfrm>
            <a:off x="2885123" y="6071289"/>
            <a:ext cx="6885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Moss pellet breakdown from week 1-5</a:t>
            </a:r>
          </a:p>
        </p:txBody>
      </p:sp>
    </p:spTree>
    <p:extLst>
      <p:ext uri="{BB962C8B-B14F-4D97-AF65-F5344CB8AC3E}">
        <p14:creationId xmlns:p14="http://schemas.microsoft.com/office/powerpoint/2010/main" val="3623780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614C-77CA-1544-B773-B8286771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1EAC-7371-B54E-8931-73BB4BA70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 testing required</a:t>
            </a:r>
          </a:p>
          <a:p>
            <a:r>
              <a:rPr lang="en-US" dirty="0"/>
              <a:t>Need for effective restoration techniques</a:t>
            </a:r>
          </a:p>
          <a:p>
            <a:r>
              <a:rPr lang="en-US" dirty="0"/>
              <a:t>Gateway into testing similar restoration methods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4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614C-77CA-1544-B773-B8286771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1EAC-7371-B54E-8931-73BB4BA70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sz="2400" dirty="0"/>
              <a:t>NAU/NASA Space Grant</a:t>
            </a:r>
          </a:p>
          <a:p>
            <a:r>
              <a:rPr lang="en-US" sz="2400" dirty="0"/>
              <a:t>MPG Ranch</a:t>
            </a:r>
          </a:p>
          <a:p>
            <a:r>
              <a:rPr lang="en-US" sz="2400" dirty="0"/>
              <a:t>Jasmine </a:t>
            </a:r>
            <a:r>
              <a:rPr lang="en-US" sz="2400" dirty="0" err="1"/>
              <a:t>Anenberg</a:t>
            </a:r>
            <a:endParaRPr lang="en-US" sz="2400" dirty="0"/>
          </a:p>
          <a:p>
            <a:r>
              <a:rPr lang="en-US" sz="2400" dirty="0"/>
              <a:t>Dr. Anita </a:t>
            </a:r>
            <a:r>
              <a:rPr lang="en-US" sz="2400" dirty="0" err="1"/>
              <a:t>Antoninka</a:t>
            </a:r>
            <a:endParaRPr lang="en-US" sz="2400" dirty="0"/>
          </a:p>
          <a:p>
            <a:r>
              <a:rPr lang="en-US" sz="2400" dirty="0"/>
              <a:t>Adair Patterson</a:t>
            </a:r>
          </a:p>
          <a:p>
            <a:r>
              <a:rPr lang="en-US" sz="2400" dirty="0"/>
              <a:t>Dr. Nancy Johnson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EC185-90CA-6244-99B9-2CF57AE845D1}"/>
              </a:ext>
            </a:extLst>
          </p:cNvPr>
          <p:cNvSpPr txBox="1"/>
          <p:nvPr/>
        </p:nvSpPr>
        <p:spPr>
          <a:xfrm>
            <a:off x="6211614" y="1796669"/>
            <a:ext cx="4950372" cy="180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Ivory </a:t>
            </a:r>
            <a:r>
              <a:rPr lang="en-US" sz="2400" dirty="0" err="1"/>
              <a:t>Bacy</a:t>
            </a:r>
            <a:endParaRPr lang="en-US" sz="24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Michael Sloan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Dr. Matthew Bowker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Dr. Henry Grover</a:t>
            </a:r>
          </a:p>
        </p:txBody>
      </p:sp>
    </p:spTree>
    <p:extLst>
      <p:ext uri="{BB962C8B-B14F-4D97-AF65-F5344CB8AC3E}">
        <p14:creationId xmlns:p14="http://schemas.microsoft.com/office/powerpoint/2010/main" val="2169794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614C-77CA-1544-B773-B8286771F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149" y="2766218"/>
            <a:ext cx="2679701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1EAC-7371-B54E-8931-73BB4BA70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28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614C-77CA-1544-B773-B8286771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Why moss?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1EAC-7371-B54E-8931-73BB4BA70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Moss retains water</a:t>
            </a:r>
          </a:p>
          <a:p>
            <a:r>
              <a:rPr lang="en-US" dirty="0"/>
              <a:t>Soil stabilization</a:t>
            </a:r>
          </a:p>
          <a:p>
            <a:r>
              <a:rPr lang="en-US" dirty="0"/>
              <a:t>Seed germination</a:t>
            </a:r>
          </a:p>
          <a:p>
            <a:r>
              <a:rPr lang="en-US" dirty="0"/>
              <a:t>Grassland restoration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CAD3B8-706A-6D42-B3FC-FC4D1EA35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974" y="1806767"/>
            <a:ext cx="5826928" cy="437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12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614C-77CA-1544-B773-B8286771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Why pellets?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1EAC-7371-B54E-8931-73BB4BA70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storage and transport</a:t>
            </a:r>
          </a:p>
          <a:p>
            <a:r>
              <a:rPr lang="en-US" dirty="0"/>
              <a:t>Low maintenance</a:t>
            </a:r>
          </a:p>
          <a:p>
            <a:r>
              <a:rPr lang="en-US" dirty="0"/>
              <a:t>Even spread of coverage</a:t>
            </a:r>
          </a:p>
          <a:p>
            <a:r>
              <a:rPr lang="en-US" dirty="0"/>
              <a:t>Cost efficient production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  <p:pic>
        <p:nvPicPr>
          <p:cNvPr id="11" name="Picture 10" descr="A picture containing plastic&#10;&#10;Description automatically generated">
            <a:extLst>
              <a:ext uri="{FF2B5EF4-FFF2-40B4-BE49-F238E27FC236}">
                <a16:creationId xmlns:a16="http://schemas.microsoft.com/office/drawing/2014/main" id="{E0838BCF-DE7D-2846-896E-B3806CB576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70" t="35734" r="24775"/>
          <a:stretch/>
        </p:blipFill>
        <p:spPr>
          <a:xfrm rot="5400000">
            <a:off x="5675508" y="1753995"/>
            <a:ext cx="4716648" cy="41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90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614C-77CA-1544-B773-B8286771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of 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1EAC-7371-B54E-8931-73BB4BA70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Observe </a:t>
            </a:r>
            <a:r>
              <a:rPr lang="en-US" b="1" dirty="0"/>
              <a:t>interactions between pellet material, yarrow</a:t>
            </a:r>
            <a:r>
              <a:rPr lang="en-US" dirty="0"/>
              <a:t> (</a:t>
            </a:r>
            <a:r>
              <a:rPr lang="en-US" i="1" dirty="0"/>
              <a:t>Achillea millefolium</a:t>
            </a:r>
            <a:r>
              <a:rPr lang="en-US" dirty="0"/>
              <a:t>) and </a:t>
            </a:r>
            <a:r>
              <a:rPr lang="en-US" b="1" dirty="0"/>
              <a:t>moss</a:t>
            </a:r>
            <a:r>
              <a:rPr lang="en-US" dirty="0"/>
              <a:t> (</a:t>
            </a:r>
            <a:r>
              <a:rPr lang="en-US" i="1" dirty="0" err="1"/>
              <a:t>Syntrichia</a:t>
            </a:r>
            <a:r>
              <a:rPr lang="en-US" i="1" dirty="0"/>
              <a:t> </a:t>
            </a:r>
            <a:r>
              <a:rPr lang="en-US" i="1" dirty="0" err="1"/>
              <a:t>ruralis</a:t>
            </a:r>
            <a:r>
              <a:rPr lang="en-US" i="1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  <p:pic>
        <p:nvPicPr>
          <p:cNvPr id="5" name="Picture 4" descr="Syntrichia ruralis&#10;Photo credit: Nelly McCuistion&#10;">
            <a:extLst>
              <a:ext uri="{FF2B5EF4-FFF2-40B4-BE49-F238E27FC236}">
                <a16:creationId xmlns:a16="http://schemas.microsoft.com/office/drawing/2014/main" id="{E8044A83-8871-F84D-9E89-780E6912DB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16" t="23835" r="33952" b="15519"/>
          <a:stretch/>
        </p:blipFill>
        <p:spPr>
          <a:xfrm rot="5400000">
            <a:off x="6699605" y="2528244"/>
            <a:ext cx="3227284" cy="3760716"/>
          </a:xfrm>
          <a:prstGeom prst="rect">
            <a:avLst/>
          </a:prstGeom>
        </p:spPr>
      </p:pic>
      <p:pic>
        <p:nvPicPr>
          <p:cNvPr id="6" name="Picture 5" descr="Photographer: Brundage, Stephanie&#10;City: Hayesville&#10;County: Clay&#10;State: NC&#10;Location Notes: Licklog Road.&#10;Accession date: 2017-07-28&#10;Filename: SCB_IMG0228.JPG&#10;Slide Index: 052216Hayesville_20e&#10;Restrictions: Unrestricted&#10;Collection: Wildflower Center Digital Library&#10;Original Format: Digital&#10;Orientation: Landscape&#10;Shot: Close-up of corymbose capitulescences.&#10;Date Taken: 2016-05-22&#10;NPIN Image Id: 48997">
            <a:extLst>
              <a:ext uri="{FF2B5EF4-FFF2-40B4-BE49-F238E27FC236}">
                <a16:creationId xmlns:a16="http://schemas.microsoft.com/office/drawing/2014/main" id="{E28DDD5B-A6ED-7D43-9B66-3B0082A42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789" y="2794960"/>
            <a:ext cx="4303045" cy="322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80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614C-77CA-1544-B773-B8286771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of 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1EAC-7371-B54E-8931-73BB4BA70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Observe </a:t>
            </a:r>
            <a:r>
              <a:rPr lang="en-US" b="1" dirty="0"/>
              <a:t>interactions between pellet material, yarrow</a:t>
            </a:r>
            <a:r>
              <a:rPr lang="en-US" dirty="0"/>
              <a:t> (</a:t>
            </a:r>
            <a:r>
              <a:rPr lang="en-US" i="1" dirty="0"/>
              <a:t>Achillea millefolium</a:t>
            </a:r>
            <a:r>
              <a:rPr lang="en-US" dirty="0"/>
              <a:t>) and </a:t>
            </a:r>
            <a:r>
              <a:rPr lang="en-US" b="1" dirty="0"/>
              <a:t>moss</a:t>
            </a:r>
            <a:r>
              <a:rPr lang="en-US" dirty="0"/>
              <a:t> (</a:t>
            </a:r>
            <a:r>
              <a:rPr lang="en-US" i="1" dirty="0" err="1"/>
              <a:t>Syntrichia</a:t>
            </a:r>
            <a:r>
              <a:rPr lang="en-US" i="1" dirty="0"/>
              <a:t> </a:t>
            </a:r>
            <a:r>
              <a:rPr lang="en-US" i="1" dirty="0" err="1"/>
              <a:t>ruralis</a:t>
            </a:r>
            <a:r>
              <a:rPr lang="en-US" i="1" dirty="0"/>
              <a:t>)</a:t>
            </a:r>
          </a:p>
          <a:p>
            <a:r>
              <a:rPr lang="en-US" dirty="0"/>
              <a:t>Observe pellet breakdown</a:t>
            </a:r>
          </a:p>
          <a:p>
            <a:r>
              <a:rPr lang="en-US" dirty="0"/>
              <a:t>Develop moss/seed pellet recipes for restoration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  <p:pic>
        <p:nvPicPr>
          <p:cNvPr id="9" name="Picture 8" descr="Syntrichia ruralis&#10;Photo credit: Nelly McCuistion&#10;">
            <a:extLst>
              <a:ext uri="{FF2B5EF4-FFF2-40B4-BE49-F238E27FC236}">
                <a16:creationId xmlns:a16="http://schemas.microsoft.com/office/drawing/2014/main" id="{E384DBB3-05FE-E84D-92CE-87E6127F66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16" t="23835" r="33952" b="15519"/>
          <a:stretch/>
        </p:blipFill>
        <p:spPr>
          <a:xfrm rot="5400000">
            <a:off x="6773843" y="3680765"/>
            <a:ext cx="2305650" cy="2686747"/>
          </a:xfrm>
          <a:prstGeom prst="rect">
            <a:avLst/>
          </a:prstGeom>
        </p:spPr>
      </p:pic>
      <p:pic>
        <p:nvPicPr>
          <p:cNvPr id="10" name="Picture 9" descr="Photographer: Brundage, Stephanie&#10;City: Hayesville&#10;County: Clay&#10;State: NC&#10;Location Notes: Licklog Road.&#10;Accession date: 2017-07-28&#10;Filename: SCB_IMG0228.JPG&#10;Slide Index: 052216Hayesville_20e&#10;Restrictions: Unrestricted&#10;Collection: Wildflower Center Digital Library&#10;Original Format: Digital&#10;Orientation: Landscape&#10;Shot: Close-up of corymbose capitulescences.&#10;Date Taken: 2016-05-22&#10;NPIN Image Id: 48997">
            <a:extLst>
              <a:ext uri="{FF2B5EF4-FFF2-40B4-BE49-F238E27FC236}">
                <a16:creationId xmlns:a16="http://schemas.microsoft.com/office/drawing/2014/main" id="{9FDE0D9D-4360-A642-81C0-DD235612E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618" y="3871314"/>
            <a:ext cx="3074200" cy="23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34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614C-77CA-1544-B773-B8286771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1EAC-7371-B54E-8931-73BB4BA70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91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Questions:</a:t>
            </a:r>
          </a:p>
          <a:p>
            <a:pPr lvl="0"/>
            <a:r>
              <a:rPr lang="en-US" dirty="0"/>
              <a:t>a. </a:t>
            </a:r>
            <a:r>
              <a:rPr lang="en-US" i="1" dirty="0"/>
              <a:t>Do moss pellets encourage moss/seed germination?</a:t>
            </a:r>
            <a:endParaRPr lang="en-US" dirty="0"/>
          </a:p>
          <a:p>
            <a:r>
              <a:rPr lang="en-US" u="sng" dirty="0"/>
              <a:t>Hypothesis:</a:t>
            </a:r>
            <a:r>
              <a:rPr lang="en-US" dirty="0"/>
              <a:t> Pellet material may deter pests and insects from eating seeds and moss material, as it contains diatomaceous earth, a common garden ingredient. Pellets may also protect mosses and seeds from getting blown away or otherwise disturbed.  </a:t>
            </a:r>
          </a:p>
          <a:p>
            <a:pPr lvl="0"/>
            <a:r>
              <a:rPr lang="en-US" dirty="0"/>
              <a:t>b. </a:t>
            </a:r>
            <a:r>
              <a:rPr lang="en-US" i="1" dirty="0"/>
              <a:t>Do mosses and seeds form a positively correlated growth dynamic? </a:t>
            </a:r>
            <a:endParaRPr lang="en-US" dirty="0"/>
          </a:p>
          <a:p>
            <a:r>
              <a:rPr lang="en-US" u="sng" dirty="0"/>
              <a:t>Hypothesis: </a:t>
            </a:r>
            <a:r>
              <a:rPr lang="en-US" dirty="0"/>
              <a:t>Moss may encourage seed germination by retaining heat/moisture in the soil, extending the time window that seeds are able to germinate. Seeds may facilitate moss pellet breakdown by germinating and breaking open the pellets more.</a:t>
            </a:r>
          </a:p>
          <a:p>
            <a:endParaRPr lang="en-US" dirty="0"/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18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614C-77CA-1544-B773-B8286771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1EAC-7371-B54E-8931-73BB4BA70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Monitoring once a week in NAU’s greenhouse</a:t>
            </a:r>
          </a:p>
          <a:p>
            <a:r>
              <a:rPr lang="en-US" dirty="0"/>
              <a:t>64 units in plastic containers</a:t>
            </a:r>
          </a:p>
          <a:p>
            <a:r>
              <a:rPr lang="en-US" dirty="0"/>
              <a:t>Irrigated three times a day, every day, using the “</a:t>
            </a:r>
            <a:r>
              <a:rPr lang="en-US" dirty="0" err="1"/>
              <a:t>Bryotron</a:t>
            </a:r>
            <a:r>
              <a:rPr lang="en-US" dirty="0"/>
              <a:t>” system</a:t>
            </a:r>
          </a:p>
          <a:p>
            <a:r>
              <a:rPr lang="en-US" dirty="0"/>
              <a:t>Pellet breakage rating system 0-3</a:t>
            </a:r>
          </a:p>
          <a:p>
            <a:r>
              <a:rPr lang="en-US" dirty="0"/>
              <a:t>25-point intercept to count vegetation cover</a:t>
            </a:r>
          </a:p>
          <a:p>
            <a:r>
              <a:rPr lang="en-US" dirty="0"/>
              <a:t>4 different pellet units and 4 different control units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2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  <p:pic>
        <p:nvPicPr>
          <p:cNvPr id="11" name="Picture 10" descr="Bryotron setup">
            <a:extLst>
              <a:ext uri="{FF2B5EF4-FFF2-40B4-BE49-F238E27FC236}">
                <a16:creationId xmlns:a16="http://schemas.microsoft.com/office/drawing/2014/main" id="{58D7FF27-6771-5B42-8976-84A25FC74D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875"/>
          <a:stretch/>
        </p:blipFill>
        <p:spPr>
          <a:xfrm rot="10800000">
            <a:off x="3924686" y="2016401"/>
            <a:ext cx="3332945" cy="3694013"/>
          </a:xfrm>
          <a:prstGeom prst="rect">
            <a:avLst/>
          </a:prstGeom>
        </p:spPr>
      </p:pic>
      <p:pic>
        <p:nvPicPr>
          <p:cNvPr id="13" name="Picture 12" descr="Monitoring&#10;">
            <a:extLst>
              <a:ext uri="{FF2B5EF4-FFF2-40B4-BE49-F238E27FC236}">
                <a16:creationId xmlns:a16="http://schemas.microsoft.com/office/drawing/2014/main" id="{F762EA98-B47A-2A49-A315-7C549D91D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475" y="565209"/>
            <a:ext cx="4190999" cy="3143250"/>
          </a:xfrm>
          <a:prstGeom prst="rect">
            <a:avLst/>
          </a:prstGeom>
        </p:spPr>
      </p:pic>
      <p:pic>
        <p:nvPicPr>
          <p:cNvPr id="15" name="Picture 14" descr="Bryotron ">
            <a:extLst>
              <a:ext uri="{FF2B5EF4-FFF2-40B4-BE49-F238E27FC236}">
                <a16:creationId xmlns:a16="http://schemas.microsoft.com/office/drawing/2014/main" id="{735610E3-F9F7-2443-88C3-882643703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26" y="565209"/>
            <a:ext cx="3171825" cy="4229100"/>
          </a:xfrm>
          <a:prstGeom prst="rect">
            <a:avLst/>
          </a:prstGeom>
        </p:spPr>
      </p:pic>
      <p:pic>
        <p:nvPicPr>
          <p:cNvPr id="9" name="Picture 8" descr="Bryotron diagram&#10;">
            <a:extLst>
              <a:ext uri="{FF2B5EF4-FFF2-40B4-BE49-F238E27FC236}">
                <a16:creationId xmlns:a16="http://schemas.microsoft.com/office/drawing/2014/main" id="{3F1385DC-2363-1B47-9999-3B4022D4B4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401" t="76075" r="53932" b="14050"/>
          <a:stretch/>
        </p:blipFill>
        <p:spPr>
          <a:xfrm>
            <a:off x="3924685" y="46730"/>
            <a:ext cx="3882854" cy="191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22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614C-77CA-1544-B773-B8286771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1EAC-7371-B54E-8931-73BB4BA70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Germination with vs without pellet material </a:t>
            </a:r>
          </a:p>
          <a:p>
            <a:r>
              <a:rPr lang="en-US" dirty="0"/>
              <a:t>Yarrow may compete against moss </a:t>
            </a:r>
          </a:p>
          <a:p>
            <a:r>
              <a:rPr lang="en-US" dirty="0"/>
              <a:t>Pellet breakdown, recipe success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0B1BD33-222B-9D49-A9A4-4AA87CFF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34" y="5061331"/>
            <a:ext cx="1356521" cy="181095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487C08-BBA4-5D42-8A94-BEB1601B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043" y="5178247"/>
            <a:ext cx="1602526" cy="168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60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15759</TotalTime>
  <Words>494</Words>
  <Application>Microsoft Macintosh PowerPoint</Application>
  <PresentationFormat>Widescreen</PresentationFormat>
  <Paragraphs>137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Background: Why moss?</vt:lpstr>
      <vt:lpstr>Background: Why pellets?</vt:lpstr>
      <vt:lpstr>Objectives of the project</vt:lpstr>
      <vt:lpstr>Objectives of the project</vt:lpstr>
      <vt:lpstr>Introduction</vt:lpstr>
      <vt:lpstr>Methods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Future implications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Moss/seed pellets and restoration</dc:title>
  <dc:creator>Donelle Cheree Huntley</dc:creator>
  <cp:lastModifiedBy>Donelle Cheree Huntley</cp:lastModifiedBy>
  <cp:revision>33</cp:revision>
  <dcterms:created xsi:type="dcterms:W3CDTF">2022-02-22T19:59:45Z</dcterms:created>
  <dcterms:modified xsi:type="dcterms:W3CDTF">2022-04-09T02:40:49Z</dcterms:modified>
</cp:coreProperties>
</file>